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110" r:id="rId5"/>
    <p:sldId id="2126" r:id="rId6"/>
    <p:sldId id="2127" r:id="rId7"/>
    <p:sldId id="2143" r:id="rId8"/>
    <p:sldId id="2134" r:id="rId9"/>
    <p:sldId id="2140" r:id="rId10"/>
    <p:sldId id="2141" r:id="rId11"/>
    <p:sldId id="2145" r:id="rId1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409" autoAdjust="0"/>
  </p:normalViewPr>
  <p:slideViewPr>
    <p:cSldViewPr snapToGrid="0" showGuides="1">
      <p:cViewPr varScale="1">
        <p:scale>
          <a:sx n="56" d="100"/>
          <a:sy n="56" d="100"/>
        </p:scale>
        <p:origin x="1044" y="2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74B56-B74C-4BCE-9788-AC9880E6A844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95D46-F050-4F6E-995B-4B8B29C05D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760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L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150F03-A8A9-4973-8252-DEBDCE2677A1}" type="slidenum">
              <a:rPr lang="es-CL" smtClean="0"/>
              <a:t>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51210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800" dirty="0">
                <a:effectLst/>
                <a:latin typeface="Calibri Light" panose="020F03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1. Describa el problema y oportunidad que aborda su iniciativa o proyecto, indicando el grupo de interés que participa.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800" dirty="0">
              <a:effectLst/>
              <a:latin typeface="Calibri Light" panose="020F030202020403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0" indent="0" algn="just">
              <a:buNone/>
            </a:pPr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27C272-FEDF-4391-9A08-2E31178DBA4F}" type="slidenum">
              <a:rPr lang="es-CL" smtClean="0"/>
              <a:t>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73318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800" dirty="0">
                <a:effectLst/>
                <a:latin typeface="Calibri Light" panose="020F03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2. Describa y justifique el o los ODS señalados en el proyecto.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800" dirty="0">
              <a:effectLst/>
              <a:latin typeface="Calibri Light" panose="020F030202020403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0" indent="0" algn="just">
              <a:buNone/>
            </a:pPr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27C272-FEDF-4391-9A08-2E31178DBA4F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69628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3.1. Indique el </a:t>
            </a:r>
            <a:r>
              <a:rPr lang="es-ES" sz="1800" dirty="0">
                <a:effectLst/>
                <a:latin typeface="Calibri Light" panose="020F0302020204030204" pitchFamily="34" charset="0"/>
              </a:rPr>
              <a:t>o</a:t>
            </a:r>
            <a:r>
              <a:rPr lang="es-ES" sz="1800" dirty="0">
                <a:effectLst/>
                <a:latin typeface="Calibri Light" panose="020F0302020204030204" pitchFamily="34" charset="0"/>
                <a:ea typeface="Trebuchet MS" panose="020B0603020202020204" pitchFamily="34" charset="0"/>
              </a:rPr>
              <a:t>bjetivo general y específico(s) de la iniciativa o proyecto.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3.2. </a:t>
            </a:r>
            <a:r>
              <a:rPr lang="es-ES" sz="1800" dirty="0">
                <a:effectLst/>
                <a:latin typeface="Calibri Light" panose="020F03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Explique y describa en qué consiste su solución, e indique como participarán las carreras.</a:t>
            </a:r>
            <a:endParaRPr lang="es-CL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150F03-A8A9-4973-8252-DEBDCE2677A1}" type="slidenum">
              <a:rPr lang="es-CL" smtClean="0"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0091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800" dirty="0">
                <a:effectLst/>
                <a:latin typeface="Calibri Light" panose="020F0302020204030204" pitchFamily="34" charset="0"/>
                <a:ea typeface="Trebuchet MS" panose="020B0603020202020204" pitchFamily="34" charset="0"/>
              </a:rPr>
              <a:t>4. Describe brevemente el equipo de trabajo responsable del proyecto, sus roles, competencias técnicas y experiencia en el ámbito de desarrollo de la solución propuesta. </a:t>
            </a:r>
            <a:endParaRPr lang="es-CL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150F03-A8A9-4973-8252-DEBDCE2677A1}" type="slidenum">
              <a:rPr lang="es-CL" smtClean="0"/>
              <a:t>6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73861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5. </a:t>
            </a:r>
            <a:r>
              <a:rPr lang="es-ES" sz="1800" dirty="0">
                <a:effectLst/>
                <a:latin typeface="Calibri Light" panose="020F0302020204030204" pitchFamily="34" charset="0"/>
                <a:ea typeface="Trebuchet MS" panose="020B0603020202020204" pitchFamily="34" charset="0"/>
              </a:rPr>
              <a:t>Describa detalladamente la distribución presupuestaria y el plan de actividades a desarrollar durante la ejecución de la iniciativa o proyecto a desarrollar. </a:t>
            </a:r>
            <a:endParaRPr lang="es-CL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150F03-A8A9-4973-8252-DEBDCE2677A1}" type="slidenum">
              <a:rPr lang="es-CL" smtClean="0"/>
              <a:t>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26945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F898F3-EB4E-86EE-FB23-33B6FC956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9BA771A-C051-02CF-801B-8798DB07F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F5F74A-024A-AE74-2F3C-7E187AEEC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EC1F-FEFA-4729-8C9F-F86833FA0375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3DA453-3095-C28C-89DF-F63A36D1F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C9A48E-4696-967F-4373-EB23E36A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B17F6-06C7-4B56-927C-F0B9F3B0CF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2384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E77EDB-A3CB-B5F5-5826-CEF865543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B00FEA-646B-04D9-641F-1CA0666EB0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B175E4-8556-615F-1CDF-C730B8760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EC1F-FEFA-4729-8C9F-F86833FA0375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729FB7-F4C6-5EF8-45FB-72B8D67F6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69B4A8-32EF-6568-107C-2349023EF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B17F6-06C7-4B56-927C-F0B9F3B0CF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984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BD520C2-3EDF-7FF4-5AC0-F9CFC6D6A5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D9F81E-775E-29DD-235D-FFD7284295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00853D-4AA5-D91C-93A2-B26B43E00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EC1F-FEFA-4729-8C9F-F86833FA0375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DB63AE-C12E-C1B2-E501-D9888E3DD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7608C6-27A9-0B63-116C-78CB15EE0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B17F6-06C7-4B56-927C-F0B9F3B0CF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110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 descr="Vista de una ciudad&#10;&#10;Descripción generada automáticamente">
            <a:extLst>
              <a:ext uri="{FF2B5EF4-FFF2-40B4-BE49-F238E27FC236}">
                <a16:creationId xmlns:a16="http://schemas.microsoft.com/office/drawing/2014/main" id="{15E1FBFF-3347-496D-99A1-DFB16468AC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Gráfico 11">
            <a:extLst>
              <a:ext uri="{FF2B5EF4-FFF2-40B4-BE49-F238E27FC236}">
                <a16:creationId xmlns:a16="http://schemas.microsoft.com/office/drawing/2014/main" id="{F3E43A05-558E-4AB4-8A61-B280805FE7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V="1">
            <a:off x="0" y="0"/>
            <a:ext cx="3387043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9FC8C93-64E0-40FA-BCCC-AE84C4637A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714750" y="1113314"/>
            <a:ext cx="7531005" cy="1709737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TÍTULO DE LA</a:t>
            </a:r>
            <a:br>
              <a:rPr lang="es-ES" dirty="0"/>
            </a:br>
            <a:r>
              <a:rPr lang="es-ES" dirty="0"/>
              <a:t>PRESENTACIÓN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2C6252-2DDB-43C0-8241-75FA02D53CF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714750" y="5423227"/>
            <a:ext cx="7531005" cy="32145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Fecha</a:t>
            </a:r>
            <a:endParaRPr lang="es-CL" dirty="0"/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37A3CFA5-8624-405F-88D5-77DBFD476C4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33043" y="2832100"/>
            <a:ext cx="8358957" cy="45719"/>
          </a:xfrm>
          <a:prstGeom prst="rect">
            <a:avLst/>
          </a:prstGeom>
        </p:spPr>
      </p:pic>
      <p:pic>
        <p:nvPicPr>
          <p:cNvPr id="11" name="Gráfico 10">
            <a:extLst>
              <a:ext uri="{FF2B5EF4-FFF2-40B4-BE49-F238E27FC236}">
                <a16:creationId xmlns:a16="http://schemas.microsoft.com/office/drawing/2014/main" id="{7331C72A-CEAF-43B1-BC2C-65EE3D4F9F1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53192" y="3989714"/>
            <a:ext cx="913121" cy="1422074"/>
          </a:xfrm>
          <a:prstGeom prst="rect">
            <a:avLst/>
          </a:prstGeom>
        </p:spPr>
      </p:pic>
      <p:pic>
        <p:nvPicPr>
          <p:cNvPr id="16" name="Gráfico 15">
            <a:extLst>
              <a:ext uri="{FF2B5EF4-FFF2-40B4-BE49-F238E27FC236}">
                <a16:creationId xmlns:a16="http://schemas.microsoft.com/office/drawing/2014/main" id="{7C16ECB8-BC9A-415C-9C71-1BF995F5C0AF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876232" y="3839984"/>
            <a:ext cx="3929815" cy="3881596"/>
          </a:xfrm>
          <a:prstGeom prst="rect">
            <a:avLst/>
          </a:prstGeom>
        </p:spPr>
      </p:pic>
      <p:sp>
        <p:nvSpPr>
          <p:cNvPr id="19" name="Marcador de texto 18">
            <a:extLst>
              <a:ext uri="{FF2B5EF4-FFF2-40B4-BE49-F238E27FC236}">
                <a16:creationId xmlns:a16="http://schemas.microsoft.com/office/drawing/2014/main" id="{9DA36818-F61B-4B28-B280-572A83C6FC9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0" y="4114810"/>
            <a:ext cx="7531005" cy="755650"/>
          </a:xfrm>
        </p:spPr>
        <p:txBody>
          <a:bodyPr anchor="ctr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r>
              <a:rPr lang="es-ES" dirty="0"/>
              <a:t>Área que presenta</a:t>
            </a:r>
            <a:endParaRPr lang="es-CL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D90F2D1-CA48-4F24-8AB0-6D7C52220953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5857" y="1446212"/>
            <a:ext cx="1283882" cy="175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97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D4792-3A14-3234-2588-675C70507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C91527-303F-33DB-6A2E-CB25B76CB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318378-82DA-CBC5-ACCA-77AA57469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EC1F-FEFA-4729-8C9F-F86833FA0375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1D49DC-D9A1-0786-9E8D-34A062ECF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4C8059-E0F6-B058-6E40-C80052715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B17F6-06C7-4B56-927C-F0B9F3B0CF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062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1629D0-0FF9-EE08-D9F1-A0D918721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832FE6-ACA6-01B5-F104-61261D705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C100E2-0951-FDDB-A1E5-1F63843DE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EC1F-FEFA-4729-8C9F-F86833FA0375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9F31BA-6513-C948-1B39-AA97C3445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B37389-7D8F-DACD-8158-B1B53BBBC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B17F6-06C7-4B56-927C-F0B9F3B0CF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4642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A3D793-583E-6EBB-B368-80C70E5C2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05B4B7-C5C5-0C7F-CFFD-91CE6621A7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AA9127-EFF6-F240-8482-7F2E3C9C1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AFB5C3-74CE-0284-A921-5E3388CA2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EC1F-FEFA-4729-8C9F-F86833FA0375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9E608C-53B2-163F-8D7F-D1D3DFAD3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A721B2-9832-1CFC-6001-5F2E70BF7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B17F6-06C7-4B56-927C-F0B9F3B0CF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548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BC3008-EE46-BD51-80F3-2C5FCDB9F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E90A7E-F336-D6A2-40B4-501147A4F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941470-0C09-0FAC-8304-E19FDA2055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46C364E-7B43-1C73-4115-A8CE2FBA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6FA531-B785-23A7-358B-75A17DB118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ECB5BF9-41AF-CCAC-9945-839CA512E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EC1F-FEFA-4729-8C9F-F86833FA0375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BABEC7F-240F-BC90-E757-BD9E1A011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F0B6825-F0C1-421D-2E27-9B5819B8B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B17F6-06C7-4B56-927C-F0B9F3B0CF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9378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69395A-9587-9FF7-B310-195A9C16E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5FF54A0-60D2-259F-1B5F-7E524CD6F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EC1F-FEFA-4729-8C9F-F86833FA0375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17C974B-3956-AADC-93A5-3228874B6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C3565C-20A0-4FF3-5B8A-BED0C448A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B17F6-06C7-4B56-927C-F0B9F3B0CF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986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6D19C52-33B3-3E29-4341-B339D892A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EC1F-FEFA-4729-8C9F-F86833FA0375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EE1F82-80D4-CD83-0056-A27513E42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15056AE-93BC-F5A0-090B-4173FBA90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B17F6-06C7-4B56-927C-F0B9F3B0CF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1010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767833-6237-A9F9-C3FF-2F122E83B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D5A815-CEFD-4A0D-5D8F-42C9049E1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427C166-9224-7506-8189-CCC1D933DC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23B362-9C36-8057-CC63-6B480FFAB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EC1F-FEFA-4729-8C9F-F86833FA0375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BFF210-993A-6566-ADBA-003E766F6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E1C9EE-45D8-0C23-D6E8-3384A47D6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B17F6-06C7-4B56-927C-F0B9F3B0CF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4817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98F20-2B62-B2ED-DAAE-52D137BBF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F18B408-1DE9-07FE-F446-8330C8B7CB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3B607D-21C3-D291-63D4-E42CCE5E7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EB8D79-D098-169A-B6A6-7D594A46D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EC1F-FEFA-4729-8C9F-F86833FA0375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8ACF1C7-D207-1299-C683-762D7772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CE4CD0-683F-E6C3-B118-3B7C0D106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B17F6-06C7-4B56-927C-F0B9F3B0CF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740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DA610AC-8402-034E-9E7D-0BD66CBFD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622460-8C82-472B-47A9-0F933C738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2F7A1B-66D9-65C4-FCD5-1010C74BB2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9EC1F-FEFA-4729-8C9F-F86833FA0375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B35207-614E-1BA2-A52D-3B51BA1E2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92FD63-3F13-ABB2-CAC4-7A8762FA4C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B17F6-06C7-4B56-927C-F0B9F3B0CF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814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A8FDDA-8140-4E23-9A8B-C8DBBABDAD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0594" y="1224098"/>
            <a:ext cx="7763308" cy="1524812"/>
          </a:xfrm>
        </p:spPr>
        <p:txBody>
          <a:bodyPr>
            <a:noAutofit/>
          </a:bodyPr>
          <a:lstStyle/>
          <a:p>
            <a:r>
              <a:rPr lang="es-ES" sz="4800" dirty="0"/>
              <a:t>Fondos de Sostenibilidad 2024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D11C5F51-0F9E-CC2A-0A15-80C9B7D21347}"/>
              </a:ext>
            </a:extLst>
          </p:cNvPr>
          <p:cNvSpPr txBox="1">
            <a:spLocks/>
          </p:cNvSpPr>
          <p:nvPr/>
        </p:nvSpPr>
        <p:spPr>
          <a:xfrm>
            <a:off x="3922034" y="3479634"/>
            <a:ext cx="7763308" cy="6705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/>
              <a:t>Sede:</a:t>
            </a:r>
          </a:p>
          <a:p>
            <a:r>
              <a:rPr lang="es-ES" sz="2400" dirty="0"/>
              <a:t>ODS elegido/s:</a:t>
            </a:r>
          </a:p>
          <a:p>
            <a:r>
              <a:rPr lang="es-ES" sz="2400" dirty="0"/>
              <a:t>Nombre del Proyecto:   </a:t>
            </a:r>
          </a:p>
        </p:txBody>
      </p:sp>
      <p:sp>
        <p:nvSpPr>
          <p:cNvPr id="6" name="Marcador de texto 7">
            <a:extLst>
              <a:ext uri="{FF2B5EF4-FFF2-40B4-BE49-F238E27FC236}">
                <a16:creationId xmlns:a16="http://schemas.microsoft.com/office/drawing/2014/main" id="{B7CF4CA8-5C57-3380-7378-D971B5ED652E}"/>
              </a:ext>
            </a:extLst>
          </p:cNvPr>
          <p:cNvSpPr txBox="1">
            <a:spLocks/>
          </p:cNvSpPr>
          <p:nvPr/>
        </p:nvSpPr>
        <p:spPr>
          <a:xfrm>
            <a:off x="3922034" y="5797160"/>
            <a:ext cx="5232126" cy="77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/>
              <a:t>Vicerrectoría de Vinculación con el Medio y Comunicaciones </a:t>
            </a:r>
            <a:r>
              <a:rPr lang="es-E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598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o 23">
            <a:extLst>
              <a:ext uri="{FF2B5EF4-FFF2-40B4-BE49-F238E27FC236}">
                <a16:creationId xmlns:a16="http://schemas.microsoft.com/office/drawing/2014/main" id="{96335013-712F-4066-996C-2A19E7ABE8BF}"/>
              </a:ext>
            </a:extLst>
          </p:cNvPr>
          <p:cNvGrpSpPr/>
          <p:nvPr/>
        </p:nvGrpSpPr>
        <p:grpSpPr>
          <a:xfrm>
            <a:off x="3999677" y="452393"/>
            <a:ext cx="4192645" cy="954108"/>
            <a:chOff x="2732972" y="1581750"/>
            <a:chExt cx="2075053" cy="384870"/>
          </a:xfrm>
        </p:grpSpPr>
        <p:sp>
          <p:nvSpPr>
            <p:cNvPr id="25" name="Rectángulo: esquinas diagonales redondeadas 24">
              <a:extLst>
                <a:ext uri="{FF2B5EF4-FFF2-40B4-BE49-F238E27FC236}">
                  <a16:creationId xmlns:a16="http://schemas.microsoft.com/office/drawing/2014/main" id="{8BA262ED-A5EA-446F-AE9C-A19DA54C0A56}"/>
                </a:ext>
              </a:extLst>
            </p:cNvPr>
            <p:cNvSpPr/>
            <p:nvPr/>
          </p:nvSpPr>
          <p:spPr>
            <a:xfrm>
              <a:off x="2970029" y="1582039"/>
              <a:ext cx="1591952" cy="210769"/>
            </a:xfrm>
            <a:prstGeom prst="round2Diag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801" dirty="0"/>
            </a:p>
          </p:txBody>
        </p:sp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51339BE-C6F2-40C0-A67B-8BCB2A8B559E}"/>
                </a:ext>
              </a:extLst>
            </p:cNvPr>
            <p:cNvSpPr txBox="1"/>
            <p:nvPr/>
          </p:nvSpPr>
          <p:spPr>
            <a:xfrm>
              <a:off x="2732972" y="1581750"/>
              <a:ext cx="2075053" cy="38487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CL" sz="2800" b="1" dirty="0">
                  <a:solidFill>
                    <a:schemeClr val="bg1"/>
                  </a:solidFill>
                  <a:latin typeface="+mj-lt"/>
                </a:rPr>
                <a:t>Ruta de la presentación (10 minutos en total)</a:t>
              </a:r>
            </a:p>
          </p:txBody>
        </p:sp>
      </p:grpSp>
      <p:grpSp>
        <p:nvGrpSpPr>
          <p:cNvPr id="6" name="Grupo 5">
            <a:extLst>
              <a:ext uri="{FF2B5EF4-FFF2-40B4-BE49-F238E27FC236}">
                <a16:creationId xmlns:a16="http://schemas.microsoft.com/office/drawing/2014/main" id="{0C0895D2-36E6-2FC6-6230-1AAA954B06F3}"/>
              </a:ext>
            </a:extLst>
          </p:cNvPr>
          <p:cNvGrpSpPr/>
          <p:nvPr/>
        </p:nvGrpSpPr>
        <p:grpSpPr>
          <a:xfrm>
            <a:off x="79784" y="1635032"/>
            <a:ext cx="6016216" cy="4337827"/>
            <a:chOff x="1618851" y="1562613"/>
            <a:chExt cx="6280347" cy="4337827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4B78D85C-E97E-4DC0-8C98-FD14B9C91B60}"/>
                </a:ext>
              </a:extLst>
            </p:cNvPr>
            <p:cNvSpPr txBox="1"/>
            <p:nvPr/>
          </p:nvSpPr>
          <p:spPr>
            <a:xfrm>
              <a:off x="3905675" y="1940022"/>
              <a:ext cx="3844091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" sz="2400" dirty="0"/>
                <a:t>Problema, Oportunidad y Actores relevantes</a:t>
              </a:r>
              <a:endParaRPr lang="es-CL" sz="2400" dirty="0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3F7FE291-2C51-6351-CDCF-DC9B48D9ECBE}"/>
                </a:ext>
              </a:extLst>
            </p:cNvPr>
            <p:cNvGrpSpPr/>
            <p:nvPr/>
          </p:nvGrpSpPr>
          <p:grpSpPr>
            <a:xfrm>
              <a:off x="1618851" y="1562613"/>
              <a:ext cx="2869976" cy="4337827"/>
              <a:chOff x="1198322" y="1495850"/>
              <a:chExt cx="2869976" cy="4337827"/>
            </a:xfrm>
          </p:grpSpPr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378D474-E48F-49FE-8A1C-1C27ABA44B90}"/>
                  </a:ext>
                </a:extLst>
              </p:cNvPr>
              <p:cNvSpPr txBox="1"/>
              <p:nvPr/>
            </p:nvSpPr>
            <p:spPr>
              <a:xfrm>
                <a:off x="1198322" y="1495850"/>
                <a:ext cx="285909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L" sz="9600" dirty="0">
                    <a:solidFill>
                      <a:schemeClr val="accent1">
                        <a:lumMod val="5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1.</a:t>
                </a:r>
                <a:r>
                  <a:rPr lang="es-CL" sz="96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</a:p>
            </p:txBody>
          </p:sp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939BFDCE-548D-7614-F527-DFD60056AFCA}"/>
                  </a:ext>
                </a:extLst>
              </p:cNvPr>
              <p:cNvSpPr txBox="1"/>
              <p:nvPr/>
            </p:nvSpPr>
            <p:spPr>
              <a:xfrm>
                <a:off x="1209206" y="2876616"/>
                <a:ext cx="285909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L" sz="9600" dirty="0">
                    <a:solidFill>
                      <a:schemeClr val="accent1">
                        <a:lumMod val="5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2.</a:t>
                </a:r>
                <a:r>
                  <a:rPr lang="es-CL" sz="96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</a:p>
            </p:txBody>
          </p:sp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AA868BCC-C06C-54BF-E5CE-9FBDC7333335}"/>
                  </a:ext>
                </a:extLst>
              </p:cNvPr>
              <p:cNvSpPr txBox="1"/>
              <p:nvPr/>
            </p:nvSpPr>
            <p:spPr>
              <a:xfrm>
                <a:off x="1209206" y="4264017"/>
                <a:ext cx="285909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L" sz="9600" dirty="0">
                    <a:solidFill>
                      <a:schemeClr val="accent1">
                        <a:lumMod val="5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3.</a:t>
                </a:r>
                <a:r>
                  <a:rPr lang="es-CL" sz="96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</a:p>
            </p:txBody>
          </p:sp>
        </p:grp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06393D8E-1B6A-D3BA-C976-4649CDEF806E}"/>
                </a:ext>
              </a:extLst>
            </p:cNvPr>
            <p:cNvSpPr txBox="1"/>
            <p:nvPr/>
          </p:nvSpPr>
          <p:spPr>
            <a:xfrm>
              <a:off x="3894793" y="3623744"/>
              <a:ext cx="400440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" sz="2400" dirty="0"/>
                <a:t>ODS justificación</a:t>
              </a:r>
              <a:endParaRPr lang="es-CL" sz="2400" dirty="0"/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DD6E18FF-FA0B-1A49-41C4-30D1BE63CE90}"/>
                </a:ext>
              </a:extLst>
            </p:cNvPr>
            <p:cNvSpPr txBox="1"/>
            <p:nvPr/>
          </p:nvSpPr>
          <p:spPr>
            <a:xfrm>
              <a:off x="3916560" y="4758410"/>
              <a:ext cx="3573118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" sz="2400" dirty="0"/>
                <a:t>Propuesta de </a:t>
              </a:r>
            </a:p>
            <a:p>
              <a:r>
                <a:rPr lang="es-ES" sz="2400" dirty="0"/>
                <a:t>Solución</a:t>
              </a:r>
              <a:endParaRPr lang="es-CL" sz="2400" dirty="0"/>
            </a:p>
          </p:txBody>
        </p:sp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id="{2F6C12C5-A175-32BA-E0D1-4AECA6348B5B}"/>
              </a:ext>
            </a:extLst>
          </p:cNvPr>
          <p:cNvGrpSpPr/>
          <p:nvPr/>
        </p:nvGrpSpPr>
        <p:grpSpPr>
          <a:xfrm>
            <a:off x="5809132" y="1642581"/>
            <a:ext cx="5873069" cy="2950426"/>
            <a:chOff x="1618851" y="1562613"/>
            <a:chExt cx="6130915" cy="2950426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B87D6195-CD7B-CF6C-FD09-20BFEF7465C3}"/>
                </a:ext>
              </a:extLst>
            </p:cNvPr>
            <p:cNvSpPr txBox="1"/>
            <p:nvPr/>
          </p:nvSpPr>
          <p:spPr>
            <a:xfrm>
              <a:off x="3905675" y="1924071"/>
              <a:ext cx="3844091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" sz="2400" dirty="0"/>
                <a:t>Equipo de </a:t>
              </a:r>
            </a:p>
            <a:p>
              <a:r>
                <a:rPr lang="es-ES" sz="2400" dirty="0"/>
                <a:t>Trabajo</a:t>
              </a:r>
              <a:endParaRPr lang="es-CL" sz="2400" dirty="0"/>
            </a:p>
          </p:txBody>
        </p:sp>
        <p:grpSp>
          <p:nvGrpSpPr>
            <p:cNvPr id="10" name="Grupo 9">
              <a:extLst>
                <a:ext uri="{FF2B5EF4-FFF2-40B4-BE49-F238E27FC236}">
                  <a16:creationId xmlns:a16="http://schemas.microsoft.com/office/drawing/2014/main" id="{E7BD15C0-AD66-FD1D-10E5-5FDD23B66B93}"/>
                </a:ext>
              </a:extLst>
            </p:cNvPr>
            <p:cNvGrpSpPr/>
            <p:nvPr/>
          </p:nvGrpSpPr>
          <p:grpSpPr>
            <a:xfrm>
              <a:off x="1618851" y="1562613"/>
              <a:ext cx="2869976" cy="2950426"/>
              <a:chOff x="1198322" y="1495850"/>
              <a:chExt cx="2869976" cy="2950426"/>
            </a:xfrm>
          </p:grpSpPr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D38F5807-040E-BFCD-40C3-B9A5F6062192}"/>
                  </a:ext>
                </a:extLst>
              </p:cNvPr>
              <p:cNvSpPr txBox="1"/>
              <p:nvPr/>
            </p:nvSpPr>
            <p:spPr>
              <a:xfrm>
                <a:off x="1198322" y="1495850"/>
                <a:ext cx="285909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L" sz="9600" dirty="0">
                    <a:solidFill>
                      <a:schemeClr val="accent1">
                        <a:lumMod val="5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4.</a:t>
                </a:r>
                <a:r>
                  <a:rPr lang="es-CL" sz="96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</a:p>
            </p:txBody>
          </p:sp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E1B872BB-4D64-88E4-52D8-CA8E15C1855A}"/>
                  </a:ext>
                </a:extLst>
              </p:cNvPr>
              <p:cNvSpPr txBox="1"/>
              <p:nvPr/>
            </p:nvSpPr>
            <p:spPr>
              <a:xfrm>
                <a:off x="1209206" y="2876616"/>
                <a:ext cx="285909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L" sz="9600" dirty="0">
                    <a:solidFill>
                      <a:schemeClr val="accent1">
                        <a:lumMod val="5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5.</a:t>
                </a:r>
                <a:r>
                  <a:rPr lang="es-CL" sz="96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</a:p>
            </p:txBody>
          </p:sp>
        </p:grp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15DF3DA2-0683-F97A-6859-84E9C77DAEEB}"/>
                </a:ext>
              </a:extLst>
            </p:cNvPr>
            <p:cNvSpPr txBox="1"/>
            <p:nvPr/>
          </p:nvSpPr>
          <p:spPr>
            <a:xfrm>
              <a:off x="3894793" y="3362659"/>
              <a:ext cx="3246741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" sz="2400" dirty="0"/>
                <a:t>Planificación y </a:t>
              </a:r>
            </a:p>
            <a:p>
              <a:r>
                <a:rPr lang="es-ES" sz="2400" dirty="0"/>
                <a:t>Presupuesto</a:t>
              </a:r>
              <a:endParaRPr lang="es-CL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34982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>
            <a:extLst>
              <a:ext uri="{FF2B5EF4-FFF2-40B4-BE49-F238E27FC236}">
                <a16:creationId xmlns:a16="http://schemas.microsoft.com/office/drawing/2014/main" id="{72D03732-B928-4E08-9C44-E82FADFF96B2}"/>
              </a:ext>
            </a:extLst>
          </p:cNvPr>
          <p:cNvSpPr txBox="1"/>
          <p:nvPr/>
        </p:nvSpPr>
        <p:spPr>
          <a:xfrm>
            <a:off x="1831232" y="600485"/>
            <a:ext cx="93320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Problema, Oportunidad y Actores relevantes</a:t>
            </a:r>
            <a:endParaRPr lang="es-CL" sz="320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A8A8DEA-FCC7-4B03-8C7B-8C0FE2782957}"/>
              </a:ext>
            </a:extLst>
          </p:cNvPr>
          <p:cNvSpPr txBox="1"/>
          <p:nvPr/>
        </p:nvSpPr>
        <p:spPr>
          <a:xfrm>
            <a:off x="133722" y="-27404"/>
            <a:ext cx="213001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15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1. </a:t>
            </a:r>
          </a:p>
        </p:txBody>
      </p:sp>
    </p:spTree>
    <p:extLst>
      <p:ext uri="{BB962C8B-B14F-4D97-AF65-F5344CB8AC3E}">
        <p14:creationId xmlns:p14="http://schemas.microsoft.com/office/powerpoint/2010/main" val="1971746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>
            <a:extLst>
              <a:ext uri="{FF2B5EF4-FFF2-40B4-BE49-F238E27FC236}">
                <a16:creationId xmlns:a16="http://schemas.microsoft.com/office/drawing/2014/main" id="{72D03732-B928-4E08-9C44-E82FADFF96B2}"/>
              </a:ext>
            </a:extLst>
          </p:cNvPr>
          <p:cNvSpPr txBox="1"/>
          <p:nvPr/>
        </p:nvSpPr>
        <p:spPr>
          <a:xfrm>
            <a:off x="1831232" y="600485"/>
            <a:ext cx="93320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ODS señalado(s) justificación</a:t>
            </a:r>
            <a:endParaRPr lang="es-CL" sz="320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A8A8DEA-FCC7-4B03-8C7B-8C0FE2782957}"/>
              </a:ext>
            </a:extLst>
          </p:cNvPr>
          <p:cNvSpPr txBox="1"/>
          <p:nvPr/>
        </p:nvSpPr>
        <p:spPr>
          <a:xfrm>
            <a:off x="133722" y="-27404"/>
            <a:ext cx="213001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15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2. </a:t>
            </a:r>
          </a:p>
        </p:txBody>
      </p:sp>
    </p:spTree>
    <p:extLst>
      <p:ext uri="{BB962C8B-B14F-4D97-AF65-F5344CB8AC3E}">
        <p14:creationId xmlns:p14="http://schemas.microsoft.com/office/powerpoint/2010/main" val="2773588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DF4F370-5D38-C857-7804-EF4EEBFC29B5}"/>
              </a:ext>
            </a:extLst>
          </p:cNvPr>
          <p:cNvSpPr txBox="1"/>
          <p:nvPr/>
        </p:nvSpPr>
        <p:spPr>
          <a:xfrm>
            <a:off x="133722" y="-27404"/>
            <a:ext cx="213001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15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3.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C3C305B-1D75-D86B-5657-DDA48E9C603E}"/>
              </a:ext>
            </a:extLst>
          </p:cNvPr>
          <p:cNvSpPr txBox="1"/>
          <p:nvPr/>
        </p:nvSpPr>
        <p:spPr>
          <a:xfrm>
            <a:off x="1831232" y="600485"/>
            <a:ext cx="93320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Propuesta de Solución al desafío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4293555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DF4F370-5D38-C857-7804-EF4EEBFC29B5}"/>
              </a:ext>
            </a:extLst>
          </p:cNvPr>
          <p:cNvSpPr txBox="1"/>
          <p:nvPr/>
        </p:nvSpPr>
        <p:spPr>
          <a:xfrm>
            <a:off x="133722" y="-27404"/>
            <a:ext cx="213001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15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4.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C3C305B-1D75-D86B-5657-DDA48E9C603E}"/>
              </a:ext>
            </a:extLst>
          </p:cNvPr>
          <p:cNvSpPr txBox="1"/>
          <p:nvPr/>
        </p:nvSpPr>
        <p:spPr>
          <a:xfrm>
            <a:off x="1831232" y="600485"/>
            <a:ext cx="93320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Equipo de Trabajo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2958093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DF4F370-5D38-C857-7804-EF4EEBFC29B5}"/>
              </a:ext>
            </a:extLst>
          </p:cNvPr>
          <p:cNvSpPr txBox="1"/>
          <p:nvPr/>
        </p:nvSpPr>
        <p:spPr>
          <a:xfrm>
            <a:off x="133722" y="-27404"/>
            <a:ext cx="213001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15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5.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C3C305B-1D75-D86B-5657-DDA48E9C603E}"/>
              </a:ext>
            </a:extLst>
          </p:cNvPr>
          <p:cNvSpPr txBox="1"/>
          <p:nvPr/>
        </p:nvSpPr>
        <p:spPr>
          <a:xfrm>
            <a:off x="1831232" y="600485"/>
            <a:ext cx="93320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Planificación y Presupuesto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4104128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A8FDDA-8140-4E23-9A8B-C8DBBABDAD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0594" y="1224098"/>
            <a:ext cx="7763308" cy="1524812"/>
          </a:xfrm>
        </p:spPr>
        <p:txBody>
          <a:bodyPr>
            <a:noAutofit/>
          </a:bodyPr>
          <a:lstStyle/>
          <a:p>
            <a:r>
              <a:rPr lang="es-ES" sz="4800" dirty="0"/>
              <a:t>Fondos de Sostenibilidad 2024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D11C5F51-0F9E-CC2A-0A15-80C9B7D21347}"/>
              </a:ext>
            </a:extLst>
          </p:cNvPr>
          <p:cNvSpPr txBox="1">
            <a:spLocks/>
          </p:cNvSpPr>
          <p:nvPr/>
        </p:nvSpPr>
        <p:spPr>
          <a:xfrm>
            <a:off x="3922034" y="3491670"/>
            <a:ext cx="7763308" cy="6705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2400" dirty="0"/>
          </a:p>
        </p:txBody>
      </p:sp>
      <p:sp>
        <p:nvSpPr>
          <p:cNvPr id="6" name="Marcador de texto 7">
            <a:extLst>
              <a:ext uri="{FF2B5EF4-FFF2-40B4-BE49-F238E27FC236}">
                <a16:creationId xmlns:a16="http://schemas.microsoft.com/office/drawing/2014/main" id="{B7CF4CA8-5C57-3380-7378-D971B5ED652E}"/>
              </a:ext>
            </a:extLst>
          </p:cNvPr>
          <p:cNvSpPr txBox="1">
            <a:spLocks/>
          </p:cNvSpPr>
          <p:nvPr/>
        </p:nvSpPr>
        <p:spPr>
          <a:xfrm>
            <a:off x="3922034" y="5797160"/>
            <a:ext cx="5232126" cy="77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/>
              <a:t>Vicerrectoría de Vinculación con el Medio y Comunicaciones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950926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81a0fc-41ed-400a-bfe6-8e42dee59076" xsi:nil="true"/>
    <lcf76f155ced4ddcb4097134ff3c332f xmlns="bee7ed7f-aeac-47da-9391-73affe1064f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FF1257B9DB32744AEE2FAE594B3B3C2" ma:contentTypeVersion="17" ma:contentTypeDescription="Crear nuevo documento." ma:contentTypeScope="" ma:versionID="bbcd99490abbfd03727fc6c2f5c12f89">
  <xsd:schema xmlns:xsd="http://www.w3.org/2001/XMLSchema" xmlns:xs="http://www.w3.org/2001/XMLSchema" xmlns:p="http://schemas.microsoft.com/office/2006/metadata/properties" xmlns:ns2="bee7ed7f-aeac-47da-9391-73affe1064f2" xmlns:ns3="b681a0fc-41ed-400a-bfe6-8e42dee59076" targetNamespace="http://schemas.microsoft.com/office/2006/metadata/properties" ma:root="true" ma:fieldsID="5086180d6dbac1e8058d8c7e19d5a230" ns2:_="" ns3:_="">
    <xsd:import namespace="bee7ed7f-aeac-47da-9391-73affe1064f2"/>
    <xsd:import namespace="b681a0fc-41ed-400a-bfe6-8e42dee590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e7ed7f-aeac-47da-9391-73affe106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Etiquetas de imagen" ma:readOnly="false" ma:fieldId="{5cf76f15-5ced-4ddc-b409-7134ff3c332f}" ma:taxonomyMulti="true" ma:sspId="7ba64f34-471c-444f-bec6-6dfeaafbb2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81a0fc-41ed-400a-bfe6-8e42dee5907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d2440552-9c5c-4d4e-a567-caf3fea18e92}" ma:internalName="TaxCatchAll" ma:showField="CatchAllData" ma:web="b681a0fc-41ed-400a-bfe6-8e42dee5907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C3AE0A-B9CB-4B17-8FBF-4CD8F848C96B}">
  <ds:schemaRefs>
    <ds:schemaRef ds:uri="http://schemas.microsoft.com/office/2006/metadata/properties"/>
    <ds:schemaRef ds:uri="http://schemas.microsoft.com/office/infopath/2007/PartnerControls"/>
    <ds:schemaRef ds:uri="b681a0fc-41ed-400a-bfe6-8e42dee59076"/>
    <ds:schemaRef ds:uri="bee7ed7f-aeac-47da-9391-73affe1064f2"/>
  </ds:schemaRefs>
</ds:datastoreItem>
</file>

<file path=customXml/itemProps2.xml><?xml version="1.0" encoding="utf-8"?>
<ds:datastoreItem xmlns:ds="http://schemas.openxmlformats.org/officeDocument/2006/customXml" ds:itemID="{ABF8AB1C-1BAF-4984-858F-7BC98BC229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e7ed7f-aeac-47da-9391-73affe1064f2"/>
    <ds:schemaRef ds:uri="b681a0fc-41ed-400a-bfe6-8e42dee590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F40CDD2-0BBC-4399-861F-C9E950EFEA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4066</TotalTime>
  <Words>236</Words>
  <Application>Microsoft Office PowerPoint</Application>
  <PresentationFormat>Panorámica</PresentationFormat>
  <Paragraphs>43</Paragraphs>
  <Slides>8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Fondos de Sostenibilidad 2024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Fondos de Sostenibilidad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Fondos dirigidos de Sostenibilidad 2023</dc:title>
  <dc:creator>Lisette Andrea Cerda Silva</dc:creator>
  <cp:lastModifiedBy>Jorge Luis Aguilera Oyarce</cp:lastModifiedBy>
  <cp:revision>96</cp:revision>
  <dcterms:created xsi:type="dcterms:W3CDTF">2023-03-27T18:18:09Z</dcterms:created>
  <dcterms:modified xsi:type="dcterms:W3CDTF">2024-06-17T19:02:38Z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0x0101005FF1257B9DB32744AEE2FAE594B3B3C2</vt:lpwstr>
  </property>
</Properties>
</file>